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279" r:id="rId6"/>
    <p:sldId id="259" r:id="rId7"/>
    <p:sldId id="287" r:id="rId8"/>
    <p:sldId id="288" r:id="rId9"/>
    <p:sldId id="289" r:id="rId10"/>
    <p:sldId id="290" r:id="rId11"/>
    <p:sldId id="273" r:id="rId12"/>
    <p:sldId id="291" r:id="rId13"/>
    <p:sldId id="292" r:id="rId14"/>
    <p:sldId id="274" r:id="rId15"/>
    <p:sldId id="293" r:id="rId16"/>
    <p:sldId id="294" r:id="rId17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onstantia" panose="02030602050306030303" pitchFamily="18" charset="0"/>
      <p:regular r:id="rId22"/>
      <p:bold r:id="rId23"/>
      <p:italic r:id="rId24"/>
      <p:boldItalic r:id="rId25"/>
    </p:embeddedFont>
    <p:embeddedFont>
      <p:font typeface="Footlight MT Light" panose="0204060206030A020304" pitchFamily="18" charset="77"/>
      <p:regular r:id="rId26"/>
    </p:embeddedFont>
    <p:embeddedFont>
      <p:font typeface="Nickainley Normal" pitchFamily="2" charset="77"/>
      <p:regular r:id="rId27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C3BBDC"/>
    <a:srgbClr val="E9DA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E14FE8-45A6-164F-9D97-9DD54D0524AB}" v="8" dt="2022-09-25T22:38:02.9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07" autoAdjust="0"/>
    <p:restoredTop sz="96315"/>
  </p:normalViewPr>
  <p:slideViewPr>
    <p:cSldViewPr snapToGrid="0">
      <p:cViewPr>
        <p:scale>
          <a:sx n="106" d="100"/>
          <a:sy n="106" d="100"/>
        </p:scale>
        <p:origin x="2376" y="1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099930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796209" y="1616764"/>
            <a:ext cx="3551583" cy="5241236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210261" y="0"/>
            <a:ext cx="2981739" cy="296848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57916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467061" y="0"/>
            <a:ext cx="4240695" cy="5353878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8.pn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903" y="-573161"/>
            <a:ext cx="3195345" cy="6973702"/>
          </a:xfrm>
          <a:prstGeom prst="rect">
            <a:avLst/>
          </a:prstGeom>
        </p:spPr>
      </p:pic>
      <p:pic>
        <p:nvPicPr>
          <p:cNvPr id="2" name="Imagem 1" descr="Uma imagem contendo Logotipo&#10;&#10;Descrição gerada automaticamente">
            <a:extLst>
              <a:ext uri="{FF2B5EF4-FFF2-40B4-BE49-F238E27FC236}">
                <a16:creationId xmlns:a16="http://schemas.microsoft.com/office/drawing/2014/main" id="{4D184532-2171-9B55-E128-8551C4C919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5" name="Imagem 4" descr="Texto&#10;&#10;Descrição gerada automaticamente">
            <a:extLst>
              <a:ext uri="{FF2B5EF4-FFF2-40B4-BE49-F238E27FC236}">
                <a16:creationId xmlns:a16="http://schemas.microsoft.com/office/drawing/2014/main" id="{E66B0D84-860E-2B10-13B8-5E99CA231D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419491" y="1230682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5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40439" y="3353937"/>
            <a:ext cx="2564066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3200" dirty="0">
                <a:solidFill>
                  <a:srgbClr val="4E2783"/>
                </a:solidFill>
                <a:effectLst/>
                <a:latin typeface="+mj-lt"/>
              </a:rPr>
              <a:t>Eres una </a:t>
            </a:r>
            <a:r>
              <a:rPr lang="pt-BR" sz="3200" dirty="0" err="1">
                <a:solidFill>
                  <a:srgbClr val="4E2783"/>
                </a:solidFill>
                <a:effectLst/>
                <a:latin typeface="+mj-lt"/>
              </a:rPr>
              <a:t>estrella</a:t>
            </a:r>
            <a:endParaRPr lang="pt-BR" sz="3200" dirty="0">
              <a:solidFill>
                <a:srgbClr val="4E2783"/>
              </a:solidFill>
              <a:effectLst/>
              <a:latin typeface="+mj-lt"/>
            </a:endParaRP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947" y="4696247"/>
            <a:ext cx="1714714" cy="1151674"/>
          </a:xfrm>
          <a:prstGeom prst="rect">
            <a:avLst/>
          </a:prstGeom>
          <a:ln>
            <a:noFill/>
          </a:ln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CFD98B3-E90A-19EF-06EF-7D39BC512DD9}"/>
              </a:ext>
            </a:extLst>
          </p:cNvPr>
          <p:cNvSpPr txBox="1">
            <a:spLocks/>
          </p:cNvSpPr>
          <p:nvPr/>
        </p:nvSpPr>
        <p:spPr>
          <a:xfrm>
            <a:off x="5570070" y="1010079"/>
            <a:ext cx="5874217" cy="307621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“Cristo ha dado “a cada uno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su</a:t>
            </a:r>
            <a:r>
              <a:rPr lang="pt-BR" sz="2000" dirty="0">
                <a:solidFill>
                  <a:srgbClr val="4E2783"/>
                </a:solidFill>
                <a:effectLst/>
              </a:rPr>
              <a:t> obra”. Marcos 13:34. Espera que cada uno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haga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su</a:t>
            </a:r>
            <a:r>
              <a:rPr lang="pt-BR" sz="2000" dirty="0">
                <a:solidFill>
                  <a:srgbClr val="4E2783"/>
                </a:solidFill>
                <a:effectLst/>
              </a:rPr>
              <a:t> obra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fidelidad</a:t>
            </a:r>
            <a:r>
              <a:rPr lang="pt-BR" sz="2000" dirty="0">
                <a:solidFill>
                  <a:srgbClr val="4E2783"/>
                </a:solidFill>
                <a:effectLst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Encumbrados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humildes, ricos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pobres, todos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tienen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una obra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hacer</a:t>
            </a:r>
            <a:r>
              <a:rPr lang="pt-BR" sz="2000" dirty="0">
                <a:solidFill>
                  <a:srgbClr val="4E2783"/>
                </a:solidFill>
                <a:effectLst/>
              </a:rPr>
              <a:t> para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Maestro. Cada uno está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llamado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acción</a:t>
            </a:r>
            <a:r>
              <a:rPr lang="pt-BR" sz="2000" dirty="0">
                <a:solidFill>
                  <a:srgbClr val="4E2783"/>
                </a:solidFill>
                <a:effectLst/>
              </a:rPr>
              <a:t>” 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(Elena de White, </a:t>
            </a:r>
            <a:r>
              <a:rPr lang="pt-BR" sz="2000" i="1" dirty="0" err="1">
                <a:solidFill>
                  <a:srgbClr val="4E2783"/>
                </a:solidFill>
                <a:effectLst/>
              </a:rPr>
              <a:t>Mensajes</a:t>
            </a:r>
            <a:r>
              <a:rPr lang="pt-BR" sz="2000" i="1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i="1" dirty="0" err="1">
                <a:solidFill>
                  <a:srgbClr val="4E2783"/>
                </a:solidFill>
                <a:effectLst/>
              </a:rPr>
              <a:t>selectos</a:t>
            </a:r>
            <a:r>
              <a:rPr lang="pt-BR" sz="2000" i="1" dirty="0">
                <a:solidFill>
                  <a:srgbClr val="4E2783"/>
                </a:solidFill>
                <a:effectLst/>
              </a:rPr>
              <a:t>, </a:t>
            </a:r>
            <a:r>
              <a:rPr lang="pt-BR" sz="2000" dirty="0">
                <a:solidFill>
                  <a:srgbClr val="4E2783"/>
                </a:solidFill>
                <a:effectLst/>
              </a:rPr>
              <a:t>t. 1, p. 311).</a:t>
            </a:r>
          </a:p>
        </p:txBody>
      </p:sp>
    </p:spTree>
    <p:extLst>
      <p:ext uri="{BB962C8B-B14F-4D97-AF65-F5344CB8AC3E}">
        <p14:creationId xmlns:p14="http://schemas.microsoft.com/office/powerpoint/2010/main" val="12398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096000" y="2310548"/>
            <a:ext cx="5001829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Haz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análisis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personal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seleccionando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valor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correspondiente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 tu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comportamiento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general,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una escala de 1 a 5, donde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número 1 representa nunca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5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siempre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Este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cuestionario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señala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características de una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mujer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excelencia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una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mujer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máxim</a:t>
            </a:r>
            <a:r>
              <a:rPr lang="pt-BR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a.</a:t>
            </a:r>
            <a:endParaRPr lang="pt-BR" sz="2000" dirty="0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ulher com óculos de grau&#10;&#10;Descrição gerada automaticamente">
            <a:extLst>
              <a:ext uri="{FF2B5EF4-FFF2-40B4-BE49-F238E27FC236}">
                <a16:creationId xmlns:a16="http://schemas.microsoft.com/office/drawing/2014/main" id="{581ADBE0-326A-1B8F-FD21-05F29AA05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668" y="1495604"/>
            <a:ext cx="4802893" cy="561907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686774" y="27240"/>
            <a:ext cx="5739965" cy="6857999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6FFF0F0-B215-C18B-D9BD-8070392C3864}"/>
              </a:ext>
            </a:extLst>
          </p:cNvPr>
          <p:cNvSpPr txBox="1"/>
          <p:nvPr/>
        </p:nvSpPr>
        <p:spPr>
          <a:xfrm>
            <a:off x="2981277" y="474493"/>
            <a:ext cx="5150958" cy="5963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Camina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cabeza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erguida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sonríe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 cada persona que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encuentra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Cuando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habla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mira 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gente 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los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ojos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Siempre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es voluntaria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proyectos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Recibe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bien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los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elogios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los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agradece,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disminuir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o aumentar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el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valor que se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ha dado.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pone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excusas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  No se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empequeñece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habla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afirmativamente de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los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progresos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que ha realizado.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 viste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se presenta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bien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todo momento.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Anda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postura erguida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camina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seguridad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lugares públicos.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reuniones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se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sienta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al frente,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no teme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hacer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comentarios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o preguntas.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 presenta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dificultad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al iniciar una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llamada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telefónica.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Busca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tener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amigas que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sean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mujeres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fe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excelencia</a:t>
            </a:r>
            <a:r>
              <a:rPr lang="pt-BR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46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6" name="TextBox 22">
            <a:extLst>
              <a:ext uri="{FF2B5EF4-FFF2-40B4-BE49-F238E27FC236}">
                <a16:creationId xmlns:a16="http://schemas.microsoft.com/office/drawing/2014/main" id="{DEE1B5A2-8AA3-A35A-E710-304EC74D42F1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839E1EC0-3F87-4402-87DF-90680F22F9E9}"/>
              </a:ext>
            </a:extLst>
          </p:cNvPr>
          <p:cNvSpPr/>
          <p:nvPr/>
        </p:nvSpPr>
        <p:spPr>
          <a:xfrm>
            <a:off x="1333048" y="2995387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6C88270-C290-4BC9-A818-45E384C9A8CD}"/>
              </a:ext>
            </a:extLst>
          </p:cNvPr>
          <p:cNvSpPr/>
          <p:nvPr/>
        </p:nvSpPr>
        <p:spPr>
          <a:xfrm>
            <a:off x="1333974" y="4255323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7C7B444-2E21-4F61-B831-813DF024A6C8}"/>
              </a:ext>
            </a:extLst>
          </p:cNvPr>
          <p:cNvSpPr/>
          <p:nvPr/>
        </p:nvSpPr>
        <p:spPr>
          <a:xfrm>
            <a:off x="6012625" y="2995388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74880DB-BE7F-47D6-8255-5FFAAB39C1B7}"/>
              </a:ext>
            </a:extLst>
          </p:cNvPr>
          <p:cNvSpPr/>
          <p:nvPr/>
        </p:nvSpPr>
        <p:spPr>
          <a:xfrm>
            <a:off x="6017337" y="4326023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E60908C-C26D-0051-AC48-DBA261AECAB7}"/>
              </a:ext>
            </a:extLst>
          </p:cNvPr>
          <p:cNvSpPr txBox="1">
            <a:spLocks/>
          </p:cNvSpPr>
          <p:nvPr/>
        </p:nvSpPr>
        <p:spPr>
          <a:xfrm>
            <a:off x="2439267" y="2995387"/>
            <a:ext cx="3596677" cy="1598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 err="1">
                <a:solidFill>
                  <a:srgbClr val="4E2783"/>
                </a:solidFill>
                <a:effectLst/>
              </a:rPr>
              <a:t>Tres</a:t>
            </a:r>
            <a:r>
              <a:rPr lang="pt-BR" sz="1800" dirty="0">
                <a:solidFill>
                  <a:srgbClr val="4E2783"/>
                </a:solidFill>
                <a:effectLst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</a:rPr>
              <a:t>actividades</a:t>
            </a:r>
            <a:r>
              <a:rPr lang="pt-BR" sz="1800" dirty="0">
                <a:solidFill>
                  <a:srgbClr val="4E2783"/>
                </a:solidFill>
                <a:effectLst/>
              </a:rPr>
              <a:t> recreativas que me </a:t>
            </a:r>
            <a:r>
              <a:rPr lang="pt-BR" sz="1800" dirty="0" err="1">
                <a:solidFill>
                  <a:srgbClr val="4E2783"/>
                </a:solidFill>
                <a:effectLst/>
              </a:rPr>
              <a:t>gustan</a:t>
            </a:r>
            <a:r>
              <a:rPr lang="pt-BR" sz="1800" dirty="0">
                <a:solidFill>
                  <a:srgbClr val="4E2783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pt-BR" sz="1800" dirty="0">
              <a:solidFill>
                <a:srgbClr val="4E2783"/>
              </a:solidFill>
              <a:effectLst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t-BR" sz="1800" dirty="0" err="1">
                <a:solidFill>
                  <a:srgbClr val="4E2783"/>
                </a:solidFill>
                <a:effectLst/>
              </a:rPr>
              <a:t>Tres</a:t>
            </a:r>
            <a:r>
              <a:rPr lang="pt-BR" sz="1800" dirty="0">
                <a:solidFill>
                  <a:srgbClr val="4E2783"/>
                </a:solidFill>
                <a:effectLst/>
              </a:rPr>
              <a:t> cosas que </a:t>
            </a:r>
            <a:r>
              <a:rPr lang="pt-BR" sz="1800" dirty="0" err="1">
                <a:solidFill>
                  <a:srgbClr val="4E2783"/>
                </a:solidFill>
                <a:effectLst/>
              </a:rPr>
              <a:t>hago</a:t>
            </a:r>
            <a:r>
              <a:rPr lang="pt-BR" sz="1800" dirty="0">
                <a:solidFill>
                  <a:srgbClr val="4E2783"/>
                </a:solidFill>
                <a:effectLst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</a:rPr>
              <a:t>muy</a:t>
            </a:r>
            <a:r>
              <a:rPr lang="pt-BR" sz="1800" dirty="0">
                <a:solidFill>
                  <a:srgbClr val="4E2783"/>
                </a:solidFill>
                <a:effectLst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</a:rPr>
              <a:t>bien</a:t>
            </a:r>
            <a:r>
              <a:rPr lang="pt-BR" sz="1800" dirty="0">
                <a:solidFill>
                  <a:srgbClr val="4E2783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pt-BR" sz="1800" dirty="0">
              <a:solidFill>
                <a:srgbClr val="4E2783"/>
              </a:solidFill>
              <a:effectLst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t-BR" sz="1800" dirty="0" err="1">
                <a:solidFill>
                  <a:srgbClr val="4E2783"/>
                </a:solidFill>
                <a:effectLst/>
              </a:rPr>
              <a:t>Tres</a:t>
            </a:r>
            <a:r>
              <a:rPr lang="pt-BR" sz="1800" dirty="0">
                <a:solidFill>
                  <a:srgbClr val="4E2783"/>
                </a:solidFill>
                <a:effectLst/>
              </a:rPr>
              <a:t> conquistas </a:t>
            </a:r>
            <a:r>
              <a:rPr lang="pt-BR" sz="18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1800" dirty="0">
                <a:solidFill>
                  <a:srgbClr val="4E2783"/>
                </a:solidFill>
                <a:effectLst/>
              </a:rPr>
              <a:t> mi vida.</a:t>
            </a:r>
          </a:p>
        </p:txBody>
      </p:sp>
      <p:sp>
        <p:nvSpPr>
          <p:cNvPr id="28" name="TextBox 22">
            <a:extLst>
              <a:ext uri="{FF2B5EF4-FFF2-40B4-BE49-F238E27FC236}">
                <a16:creationId xmlns:a16="http://schemas.microsoft.com/office/drawing/2014/main" id="{F4341D61-BFF7-84AB-DF87-A05C5DC8C18F}"/>
              </a:ext>
            </a:extLst>
          </p:cNvPr>
          <p:cNvSpPr txBox="1"/>
          <p:nvPr/>
        </p:nvSpPr>
        <p:spPr>
          <a:xfrm>
            <a:off x="2471943" y="685317"/>
            <a:ext cx="724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Comienza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apreciar</a:t>
            </a:r>
            <a:endParaRPr lang="en-US" sz="5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85C4A834-1358-35CB-9620-1D6A3DCB2D90}"/>
              </a:ext>
            </a:extLst>
          </p:cNvPr>
          <p:cNvSpPr txBox="1">
            <a:spLocks/>
          </p:cNvSpPr>
          <p:nvPr/>
        </p:nvSpPr>
        <p:spPr>
          <a:xfrm>
            <a:off x="3875227" y="1468314"/>
            <a:ext cx="4441544" cy="4741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La forma que Dios te </a:t>
            </a:r>
            <a:r>
              <a:rPr lang="pt-BR" sz="24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creó</a:t>
            </a: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.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57A282D3-051A-6682-B62E-9E04AC1F4CCA}"/>
              </a:ext>
            </a:extLst>
          </p:cNvPr>
          <p:cNvSpPr txBox="1">
            <a:spLocks/>
          </p:cNvSpPr>
          <p:nvPr/>
        </p:nvSpPr>
        <p:spPr>
          <a:xfrm>
            <a:off x="3040912" y="2181593"/>
            <a:ext cx="5954231" cy="360905"/>
          </a:xfrm>
          <a:prstGeom prst="rect">
            <a:avLst/>
          </a:prstGeom>
          <a:solidFill>
            <a:srgbClr val="C3BBDC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Tómate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tiempo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conocerte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ti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misma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completa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lista: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8BED246-D4EF-4F2C-9961-4235AAE57394}"/>
              </a:ext>
            </a:extLst>
          </p:cNvPr>
          <p:cNvSpPr/>
          <p:nvPr/>
        </p:nvSpPr>
        <p:spPr>
          <a:xfrm>
            <a:off x="1333974" y="5438639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7" name="Gráfico 36" descr="Área de Transferência com preenchimento sólido">
            <a:extLst>
              <a:ext uri="{FF2B5EF4-FFF2-40B4-BE49-F238E27FC236}">
                <a16:creationId xmlns:a16="http://schemas.microsoft.com/office/drawing/2014/main" id="{841166C2-05C0-067B-E4E6-813B9B15E0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6194" y="3198533"/>
            <a:ext cx="460934" cy="460934"/>
          </a:xfrm>
          <a:prstGeom prst="rect">
            <a:avLst/>
          </a:prstGeom>
        </p:spPr>
      </p:pic>
      <p:pic>
        <p:nvPicPr>
          <p:cNvPr id="38" name="Gráfico 37" descr="Área de Transferência com preenchimento sólido">
            <a:extLst>
              <a:ext uri="{FF2B5EF4-FFF2-40B4-BE49-F238E27FC236}">
                <a16:creationId xmlns:a16="http://schemas.microsoft.com/office/drawing/2014/main" id="{CC6B9B9F-2C5B-9F22-F865-A2A4A6FFC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9648" y="4458469"/>
            <a:ext cx="460934" cy="460934"/>
          </a:xfrm>
          <a:prstGeom prst="rect">
            <a:avLst/>
          </a:prstGeom>
        </p:spPr>
      </p:pic>
      <p:pic>
        <p:nvPicPr>
          <p:cNvPr id="39" name="Gráfico 38" descr="Área de Transferência com preenchimento sólido">
            <a:extLst>
              <a:ext uri="{FF2B5EF4-FFF2-40B4-BE49-F238E27FC236}">
                <a16:creationId xmlns:a16="http://schemas.microsoft.com/office/drawing/2014/main" id="{CC1E23F4-9AA2-0E07-29AC-43149FC80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7120" y="5641785"/>
            <a:ext cx="460934" cy="460934"/>
          </a:xfrm>
          <a:prstGeom prst="rect">
            <a:avLst/>
          </a:prstGeom>
        </p:spPr>
      </p:pic>
      <p:pic>
        <p:nvPicPr>
          <p:cNvPr id="40" name="Gráfico 39" descr="Área de Transferência com preenchimento sólido">
            <a:extLst>
              <a:ext uri="{FF2B5EF4-FFF2-40B4-BE49-F238E27FC236}">
                <a16:creationId xmlns:a16="http://schemas.microsoft.com/office/drawing/2014/main" id="{1BEC2FE5-34F6-A3B1-65EB-7EBE070D9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15771" y="3198533"/>
            <a:ext cx="460934" cy="460934"/>
          </a:xfrm>
          <a:prstGeom prst="rect">
            <a:avLst/>
          </a:prstGeom>
        </p:spPr>
      </p:pic>
      <p:pic>
        <p:nvPicPr>
          <p:cNvPr id="41" name="Gráfico 40" descr="Área de Transferência com preenchimento sólido">
            <a:extLst>
              <a:ext uri="{FF2B5EF4-FFF2-40B4-BE49-F238E27FC236}">
                <a16:creationId xmlns:a16="http://schemas.microsoft.com/office/drawing/2014/main" id="{6CD1F2B3-C2F7-8660-795C-FB8D9BD23A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43802" y="4516396"/>
            <a:ext cx="460934" cy="460934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05AB96A-42FC-B916-BC1D-67B724BB58E4}"/>
              </a:ext>
            </a:extLst>
          </p:cNvPr>
          <p:cNvSpPr txBox="1">
            <a:spLocks/>
          </p:cNvSpPr>
          <p:nvPr/>
        </p:nvSpPr>
        <p:spPr>
          <a:xfrm>
            <a:off x="7325383" y="2995387"/>
            <a:ext cx="3596677" cy="1598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 err="1">
                <a:solidFill>
                  <a:srgbClr val="4E2783"/>
                </a:solidFill>
                <a:effectLst/>
              </a:rPr>
              <a:t>Tres</a:t>
            </a:r>
            <a:r>
              <a:rPr lang="pt-BR" sz="1800" dirty="0">
                <a:solidFill>
                  <a:srgbClr val="4E2783"/>
                </a:solidFill>
                <a:effectLst/>
              </a:rPr>
              <a:t> adjetivos positivos que me </a:t>
            </a:r>
            <a:r>
              <a:rPr lang="pt-BR" sz="1800" dirty="0" err="1">
                <a:solidFill>
                  <a:srgbClr val="4E2783"/>
                </a:solidFill>
                <a:effectLst/>
              </a:rPr>
              <a:t>describen</a:t>
            </a:r>
            <a:r>
              <a:rPr lang="pt-BR" sz="1800" dirty="0">
                <a:solidFill>
                  <a:srgbClr val="4E2783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pt-BR" sz="1800" dirty="0">
              <a:solidFill>
                <a:srgbClr val="4E2783"/>
              </a:solidFill>
              <a:effectLst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t-BR" sz="1800" dirty="0" err="1">
                <a:solidFill>
                  <a:srgbClr val="4E2783"/>
                </a:solidFill>
                <a:effectLst/>
              </a:rPr>
              <a:t>Tres</a:t>
            </a:r>
            <a:r>
              <a:rPr lang="pt-BR" sz="1800" dirty="0">
                <a:solidFill>
                  <a:srgbClr val="4E2783"/>
                </a:solidFill>
                <a:effectLst/>
              </a:rPr>
              <a:t> cosas que me </a:t>
            </a:r>
            <a:r>
              <a:rPr lang="pt-BR" sz="1800" dirty="0" err="1">
                <a:solidFill>
                  <a:srgbClr val="4E2783"/>
                </a:solidFill>
                <a:effectLst/>
              </a:rPr>
              <a:t>gustan</a:t>
            </a:r>
            <a:r>
              <a:rPr lang="pt-BR" sz="1800" dirty="0">
                <a:solidFill>
                  <a:srgbClr val="4E2783"/>
                </a:solidFill>
                <a:effectLst/>
              </a:rPr>
              <a:t> de mi </a:t>
            </a:r>
            <a:r>
              <a:rPr lang="pt-BR" sz="1800" dirty="0" err="1">
                <a:solidFill>
                  <a:srgbClr val="4E2783"/>
                </a:solidFill>
                <a:effectLst/>
              </a:rPr>
              <a:t>cuerpo</a:t>
            </a:r>
            <a:r>
              <a:rPr lang="pt-BR" sz="1800" dirty="0">
                <a:solidFill>
                  <a:srgbClr val="4E2783"/>
                </a:solidFill>
                <a:effectLst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</a:rPr>
              <a:t> de mi forma de ser.</a:t>
            </a:r>
          </a:p>
        </p:txBody>
      </p:sp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163829" y="2961781"/>
            <a:ext cx="3940262" cy="13012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ctr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El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</a:rPr>
              <a:t> se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extiende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hacia</a:t>
            </a:r>
            <a:r>
              <a:rPr lang="pt-BR" sz="2000" dirty="0">
                <a:solidFill>
                  <a:srgbClr val="4E2783"/>
                </a:solidFill>
                <a:effectLst/>
              </a:rPr>
              <a:t> mi pleno potencial, a través de Cristo que me fortalece.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F0A288DF-94EE-2898-42D9-8A87B55EA3F7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646117" y="1087686"/>
            <a:ext cx="4819978" cy="357571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“Querido Dios,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gracias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por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dificultades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malos momentos, porque me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llevan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ti. Sé que no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puedo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hacer</a:t>
            </a:r>
            <a:r>
              <a:rPr lang="pt-BR" sz="2000" dirty="0">
                <a:solidFill>
                  <a:srgbClr val="4E2783"/>
                </a:solidFill>
                <a:effectLst/>
              </a:rPr>
              <a:t> nada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sin</a:t>
            </a:r>
            <a:r>
              <a:rPr lang="pt-BR" sz="2000" dirty="0">
                <a:solidFill>
                  <a:srgbClr val="4E2783"/>
                </a:solidFill>
                <a:effectLst/>
              </a:rPr>
              <a:t> tu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ayuda</a:t>
            </a:r>
            <a:r>
              <a:rPr lang="pt-BR" sz="2000" dirty="0">
                <a:solidFill>
                  <a:srgbClr val="4E2783"/>
                </a:solidFill>
                <a:effectLst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así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invoco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promesas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tu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Palabra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te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pido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me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ayudes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seguir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adelante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no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rendirme</a:t>
            </a:r>
            <a:r>
              <a:rPr lang="pt-BR" sz="2000" dirty="0">
                <a:solidFill>
                  <a:srgbClr val="4E2783"/>
                </a:solidFill>
                <a:effectLst/>
              </a:rPr>
              <a:t> nunca.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Avanzo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confianza</a:t>
            </a:r>
            <a:r>
              <a:rPr lang="pt-BR" sz="2000" dirty="0">
                <a:solidFill>
                  <a:srgbClr val="4E2783"/>
                </a:solidFill>
                <a:effectLst/>
              </a:rPr>
              <a:t>, porque me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creado</a:t>
            </a:r>
            <a:r>
              <a:rPr lang="pt-BR" sz="2000" dirty="0">
                <a:solidFill>
                  <a:srgbClr val="4E2783"/>
                </a:solidFill>
                <a:effectLst/>
              </a:rPr>
              <a:t> para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Amén</a:t>
            </a:r>
            <a:r>
              <a:rPr lang="pt-BR" sz="2000" dirty="0">
                <a:solidFill>
                  <a:srgbClr val="4E2783"/>
                </a:solidFill>
                <a:effectLst/>
              </a:rPr>
              <a:t>”.</a:t>
            </a:r>
          </a:p>
          <a:p>
            <a:pPr marL="0" indent="0">
              <a:lnSpc>
                <a:spcPct val="170000"/>
              </a:lnSpc>
              <a:buNone/>
            </a:pPr>
            <a:br>
              <a:rPr lang="pt-BR" sz="2000" dirty="0">
                <a:solidFill>
                  <a:srgbClr val="4E2783"/>
                </a:solidFill>
                <a:effectLst/>
              </a:rPr>
            </a:br>
            <a:r>
              <a:rPr lang="pt-BR" sz="2000" dirty="0">
                <a:solidFill>
                  <a:srgbClr val="4E2783"/>
                </a:solidFill>
                <a:effectLst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9792" y="364424"/>
            <a:ext cx="48649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1</a:t>
            </a:r>
            <a:endParaRPr lang="en-US" sz="4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22911" y="4325827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93" y="932191"/>
            <a:ext cx="1370469" cy="1872331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DC0D46A4-B1D4-DF51-296D-71ECA404F641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27" name="TextBox 33">
            <a:extLst>
              <a:ext uri="{FF2B5EF4-FFF2-40B4-BE49-F238E27FC236}">
                <a16:creationId xmlns:a16="http://schemas.microsoft.com/office/drawing/2014/main" id="{F1FE0D8D-C167-4670-F22A-AFB64D002E7C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Nickainley Normal" pitchFamily="2" charset="77"/>
              </a:rPr>
              <a:t>de </a:t>
            </a:r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éxito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8961121" y="3660061"/>
            <a:ext cx="3190875" cy="3197939"/>
          </a:xfrm>
          <a:prstGeom prst="rect">
            <a:avLst/>
          </a:prstGeom>
        </p:spPr>
      </p:pic>
      <p:pic>
        <p:nvPicPr>
          <p:cNvPr id="3" name="Imagem 2" descr="Mulher com óculos de grau&#10;&#10;Descrição gerada automaticamente">
            <a:extLst>
              <a:ext uri="{FF2B5EF4-FFF2-40B4-BE49-F238E27FC236}">
                <a16:creationId xmlns:a16="http://schemas.microsoft.com/office/drawing/2014/main" id="{ADEF5144-056E-5690-B3EB-C13D1E591C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64" y="1868356"/>
            <a:ext cx="4521040" cy="528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3015305" y="2644170"/>
            <a:ext cx="6521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“Todo </a:t>
            </a:r>
            <a:r>
              <a:rPr lang="pt-BR" sz="4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lo</a:t>
            </a:r>
            <a:r>
              <a:rPr lang="pt-BR" sz="4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4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puedo</a:t>
            </a:r>
            <a:r>
              <a:rPr lang="pt-BR" sz="4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4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en</a:t>
            </a:r>
            <a:r>
              <a:rPr lang="pt-BR" sz="4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Cristo que me fortalece.” 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C078C0A3-A61E-6195-9162-AE43BDFAE008}"/>
              </a:ext>
            </a:extLst>
          </p:cNvPr>
          <p:cNvSpPr txBox="1"/>
          <p:nvPr/>
        </p:nvSpPr>
        <p:spPr>
          <a:xfrm>
            <a:off x="3143892" y="4471698"/>
            <a:ext cx="18313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Filip. 4:13</a:t>
            </a:r>
          </a:p>
        </p:txBody>
      </p:sp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8861322-87BC-432E-26C7-59C051411D78}"/>
              </a:ext>
            </a:extLst>
          </p:cNvPr>
          <p:cNvSpPr txBox="1">
            <a:spLocks/>
          </p:cNvSpPr>
          <p:nvPr/>
        </p:nvSpPr>
        <p:spPr>
          <a:xfrm>
            <a:off x="789242" y="1501084"/>
            <a:ext cx="4482642" cy="358373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Hay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muchas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historias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mujeres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cristianas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alcanzado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diferentes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maneras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largo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historia. 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historias de estas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cuatro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mujeres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tan</a:t>
            </a:r>
            <a:r>
              <a:rPr lang="pt-BR" sz="2000" dirty="0">
                <a:solidFill>
                  <a:srgbClr val="4E2783"/>
                </a:solidFill>
                <a:effectLst/>
              </a:rPr>
              <a:t> diferentes se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parecen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dos aspectos: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triunfo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</a:rPr>
              <a:t> espiritual. 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Reclamaron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promesa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que “Todo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puedo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Cristo que me fortalece” (Fil. 4:13).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789242" y="661061"/>
            <a:ext cx="3849944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6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Ser </a:t>
            </a:r>
            <a:r>
              <a:rPr lang="pt-BR" sz="36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lo</a:t>
            </a:r>
            <a:r>
              <a:rPr lang="pt-BR" sz="36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sz="36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mejor</a:t>
            </a:r>
            <a:endParaRPr lang="pt-BR" sz="3600" dirty="0">
              <a:solidFill>
                <a:srgbClr val="4E2783"/>
              </a:solidFill>
              <a:latin typeface="Footlight MT Light" panose="0204060206030A020304" pitchFamily="18" charset="77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93688" y="1592343"/>
            <a:ext cx="6082760" cy="4085435"/>
          </a:xfrm>
          <a:prstGeom prst="rect">
            <a:avLst/>
          </a:prstGeom>
        </p:spPr>
      </p:pic>
      <p:pic>
        <p:nvPicPr>
          <p:cNvPr id="8" name="Imagem 7" descr="Mulher com as mãos no rosto&#10;&#10;Descrição gerada automaticamente com confiança média">
            <a:extLst>
              <a:ext uri="{FF2B5EF4-FFF2-40B4-BE49-F238E27FC236}">
                <a16:creationId xmlns:a16="http://schemas.microsoft.com/office/drawing/2014/main" id="{3A8264E2-4327-8765-5982-D2EFFBEB3F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242" y="0"/>
            <a:ext cx="43751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90127" y="2508083"/>
            <a:ext cx="2173214" cy="1422006"/>
          </a:xfrm>
          <a:prstGeom prst="rect">
            <a:avLst/>
          </a:prstGeom>
          <a:solidFill>
            <a:schemeClr val="accent1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695187" y="2499274"/>
            <a:ext cx="2173214" cy="1422006"/>
          </a:xfrm>
          <a:prstGeom prst="rect">
            <a:avLst/>
          </a:prstGeom>
          <a:solidFill>
            <a:schemeClr val="accent2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911188" y="2499274"/>
            <a:ext cx="2173214" cy="1422006"/>
          </a:xfrm>
          <a:prstGeom prst="rect">
            <a:avLst/>
          </a:prstGeom>
          <a:solidFill>
            <a:schemeClr val="accent3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1860" y="3799345"/>
            <a:ext cx="893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dirty="0">
                <a:solidFill>
                  <a:srgbClr val="C3BBDC">
                    <a:alpha val="40000"/>
                  </a:srgbClr>
                </a:solidFill>
                <a:latin typeface="Footlight MT Light" panose="0204060206030A020304" pitchFamily="18" charset="77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6726" y="5138173"/>
            <a:ext cx="1482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err="1">
                <a:solidFill>
                  <a:srgbClr val="4E2783"/>
                </a:solidFill>
                <a:effectLst/>
                <a:latin typeface="+mj-lt"/>
              </a:rPr>
              <a:t>Encuentra</a:t>
            </a:r>
            <a:r>
              <a:rPr lang="pt-BR" sz="16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+mj-lt"/>
              </a:rPr>
              <a:t>el</a:t>
            </a:r>
            <a:r>
              <a:rPr lang="pt-BR" sz="16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+mj-lt"/>
              </a:rPr>
              <a:t>verdadero</a:t>
            </a:r>
            <a:r>
              <a:rPr lang="pt-BR" sz="16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+mj-lt"/>
              </a:rPr>
              <a:t>éxito</a:t>
            </a:r>
            <a:endParaRPr lang="pt-BR" sz="1600" dirty="0">
              <a:solidFill>
                <a:srgbClr val="4E2783"/>
              </a:solidFill>
              <a:effectLst/>
              <a:latin typeface="+mj-lt"/>
            </a:endParaRPr>
          </a:p>
        </p:txBody>
      </p:sp>
      <p:sp>
        <p:nvSpPr>
          <p:cNvPr id="30" name="Rectangle 5">
            <a:extLst>
              <a:ext uri="{FF2B5EF4-FFF2-40B4-BE49-F238E27FC236}">
                <a16:creationId xmlns:a16="http://schemas.microsoft.com/office/drawing/2014/main" id="{02EDB168-82DF-4930-ADAB-0D897A510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3415" y="2489000"/>
            <a:ext cx="2173214" cy="1422006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746FEA6C-CDAB-1E3E-22E1-8EAF87C14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1909" y="2486350"/>
            <a:ext cx="2173214" cy="1422006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2" name="TextBox 22">
            <a:extLst>
              <a:ext uri="{FF2B5EF4-FFF2-40B4-BE49-F238E27FC236}">
                <a16:creationId xmlns:a16="http://schemas.microsoft.com/office/drawing/2014/main" id="{64CB113E-42DE-9B29-27BE-BC1B14428086}"/>
              </a:ext>
            </a:extLst>
          </p:cNvPr>
          <p:cNvSpPr txBox="1"/>
          <p:nvPr/>
        </p:nvSpPr>
        <p:spPr>
          <a:xfrm>
            <a:off x="3990616" y="467082"/>
            <a:ext cx="471794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5 </a:t>
            </a:r>
            <a:r>
              <a:rPr lang="id-ID" sz="6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conceptos</a:t>
            </a:r>
            <a:endParaRPr lang="en-US" sz="6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33" name="Imagem 32">
            <a:extLst>
              <a:ext uri="{FF2B5EF4-FFF2-40B4-BE49-F238E27FC236}">
                <a16:creationId xmlns:a16="http://schemas.microsoft.com/office/drawing/2014/main" id="{5C5EB76F-FD4E-2669-86A9-C83E7305ED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10459836" y="5162094"/>
            <a:ext cx="1692160" cy="1695906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37F06CB9-ED80-7F60-167F-A218F6E984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569F0D8C-4CFF-1EFB-3202-34CDDBC821DA}"/>
              </a:ext>
            </a:extLst>
          </p:cNvPr>
          <p:cNvSpPr txBox="1">
            <a:spLocks/>
          </p:cNvSpPr>
          <p:nvPr/>
        </p:nvSpPr>
        <p:spPr>
          <a:xfrm>
            <a:off x="3801534" y="1349131"/>
            <a:ext cx="4441544" cy="4741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para una vida de </a:t>
            </a:r>
            <a:r>
              <a:rPr lang="pt-BR" sz="24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éxito</a:t>
            </a:r>
            <a:endParaRPr lang="pt-BR" sz="24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36" name="TextBox 6">
            <a:extLst>
              <a:ext uri="{FF2B5EF4-FFF2-40B4-BE49-F238E27FC236}">
                <a16:creationId xmlns:a16="http://schemas.microsoft.com/office/drawing/2014/main" id="{D9564808-FEC7-1128-57D8-B616B836F02F}"/>
              </a:ext>
            </a:extLst>
          </p:cNvPr>
          <p:cNvSpPr txBox="1"/>
          <p:nvPr/>
        </p:nvSpPr>
        <p:spPr>
          <a:xfrm>
            <a:off x="3233870" y="3811038"/>
            <a:ext cx="893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dirty="0">
                <a:solidFill>
                  <a:srgbClr val="C3BBDC">
                    <a:alpha val="40000"/>
                  </a:srgbClr>
                </a:solidFill>
                <a:latin typeface="Footlight MT Light" panose="0204060206030A020304" pitchFamily="18" charset="77"/>
              </a:rPr>
              <a:t>2</a:t>
            </a:r>
          </a:p>
        </p:txBody>
      </p:sp>
      <p:sp>
        <p:nvSpPr>
          <p:cNvPr id="37" name="TextBox 7">
            <a:extLst>
              <a:ext uri="{FF2B5EF4-FFF2-40B4-BE49-F238E27FC236}">
                <a16:creationId xmlns:a16="http://schemas.microsoft.com/office/drawing/2014/main" id="{7D3D8EE3-EBD6-D1B2-92A6-B0E4FFBDD0D5}"/>
              </a:ext>
            </a:extLst>
          </p:cNvPr>
          <p:cNvSpPr txBox="1"/>
          <p:nvPr/>
        </p:nvSpPr>
        <p:spPr>
          <a:xfrm>
            <a:off x="3130849" y="5233044"/>
            <a:ext cx="1203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4E2783"/>
                </a:solidFill>
                <a:latin typeface="+mj-lt"/>
                <a:ea typeface="Open Sans Condensed Condensed Light" pitchFamily="2" charset="0"/>
                <a:cs typeface="Open Sans Condensed Condensed Light" pitchFamily="2" charset="0"/>
              </a:rPr>
              <a:t>Eres especial</a:t>
            </a:r>
          </a:p>
        </p:txBody>
      </p:sp>
      <p:sp>
        <p:nvSpPr>
          <p:cNvPr id="38" name="TextBox 6">
            <a:extLst>
              <a:ext uri="{FF2B5EF4-FFF2-40B4-BE49-F238E27FC236}">
                <a16:creationId xmlns:a16="http://schemas.microsoft.com/office/drawing/2014/main" id="{8349120D-BE14-BD3C-BBAD-8907CC22329A}"/>
              </a:ext>
            </a:extLst>
          </p:cNvPr>
          <p:cNvSpPr txBox="1"/>
          <p:nvPr/>
        </p:nvSpPr>
        <p:spPr>
          <a:xfrm>
            <a:off x="5418784" y="3811038"/>
            <a:ext cx="893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dirty="0">
                <a:solidFill>
                  <a:srgbClr val="C3BBDC">
                    <a:alpha val="40000"/>
                  </a:srgbClr>
                </a:solidFill>
                <a:latin typeface="Footlight MT Light" panose="0204060206030A020304" pitchFamily="18" charset="77"/>
              </a:rPr>
              <a:t>3</a:t>
            </a:r>
          </a:p>
        </p:txBody>
      </p:sp>
      <p:sp>
        <p:nvSpPr>
          <p:cNvPr id="39" name="TextBox 7">
            <a:extLst>
              <a:ext uri="{FF2B5EF4-FFF2-40B4-BE49-F238E27FC236}">
                <a16:creationId xmlns:a16="http://schemas.microsoft.com/office/drawing/2014/main" id="{0D5977F4-7901-4439-FF10-720E760CEFE1}"/>
              </a:ext>
            </a:extLst>
          </p:cNvPr>
          <p:cNvSpPr txBox="1"/>
          <p:nvPr/>
        </p:nvSpPr>
        <p:spPr>
          <a:xfrm>
            <a:off x="5263755" y="5138172"/>
            <a:ext cx="1203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 err="1">
                <a:solidFill>
                  <a:srgbClr val="4E2783"/>
                </a:solidFill>
                <a:effectLst/>
                <a:latin typeface="+mj-lt"/>
              </a:rPr>
              <a:t>Jesús</a:t>
            </a:r>
            <a:r>
              <a:rPr lang="pt-BR" sz="16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+mj-lt"/>
              </a:rPr>
              <a:t>garantizó</a:t>
            </a:r>
            <a:r>
              <a:rPr lang="pt-BR" sz="1600" dirty="0">
                <a:solidFill>
                  <a:srgbClr val="4E2783"/>
                </a:solidFill>
                <a:effectLst/>
                <a:latin typeface="+mj-lt"/>
              </a:rPr>
              <a:t> tu </a:t>
            </a:r>
            <a:r>
              <a:rPr lang="pt-BR" sz="1600" dirty="0" err="1">
                <a:solidFill>
                  <a:srgbClr val="4E2783"/>
                </a:solidFill>
                <a:effectLst/>
                <a:latin typeface="+mj-lt"/>
              </a:rPr>
              <a:t>éxito</a:t>
            </a:r>
            <a:r>
              <a:rPr lang="pt-BR" sz="1600" dirty="0">
                <a:solidFill>
                  <a:srgbClr val="4E2783"/>
                </a:solidFill>
                <a:effectLst/>
                <a:latin typeface="+mj-lt"/>
              </a:rPr>
              <a:t> </a:t>
            </a:r>
          </a:p>
        </p:txBody>
      </p:sp>
      <p:sp>
        <p:nvSpPr>
          <p:cNvPr id="40" name="TextBox 6">
            <a:extLst>
              <a:ext uri="{FF2B5EF4-FFF2-40B4-BE49-F238E27FC236}">
                <a16:creationId xmlns:a16="http://schemas.microsoft.com/office/drawing/2014/main" id="{93EE3DD2-ABCB-D8DF-4D7E-A8AFCD1058D6}"/>
              </a:ext>
            </a:extLst>
          </p:cNvPr>
          <p:cNvSpPr txBox="1"/>
          <p:nvPr/>
        </p:nvSpPr>
        <p:spPr>
          <a:xfrm>
            <a:off x="7634785" y="3811038"/>
            <a:ext cx="893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dirty="0">
                <a:solidFill>
                  <a:srgbClr val="C3BBDC">
                    <a:alpha val="40000"/>
                  </a:srgbClr>
                </a:solidFill>
                <a:latin typeface="Footlight MT Light" panose="0204060206030A020304" pitchFamily="18" charset="77"/>
              </a:rPr>
              <a:t>4</a:t>
            </a:r>
          </a:p>
        </p:txBody>
      </p:sp>
      <p:sp>
        <p:nvSpPr>
          <p:cNvPr id="41" name="TextBox 7">
            <a:extLst>
              <a:ext uri="{FF2B5EF4-FFF2-40B4-BE49-F238E27FC236}">
                <a16:creationId xmlns:a16="http://schemas.microsoft.com/office/drawing/2014/main" id="{835E0A3F-3AA9-5544-2AFB-2ECFA83BC1C7}"/>
              </a:ext>
            </a:extLst>
          </p:cNvPr>
          <p:cNvSpPr txBox="1"/>
          <p:nvPr/>
        </p:nvSpPr>
        <p:spPr>
          <a:xfrm>
            <a:off x="7371675" y="5162094"/>
            <a:ext cx="1463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solidFill>
                  <a:srgbClr val="4E2783"/>
                </a:solidFill>
                <a:effectLst/>
                <a:latin typeface="+mj-lt"/>
              </a:rPr>
              <a:t>Dios </a:t>
            </a:r>
            <a:r>
              <a:rPr lang="pt-BR" sz="1600" dirty="0" err="1">
                <a:solidFill>
                  <a:srgbClr val="4E2783"/>
                </a:solidFill>
                <a:effectLst/>
                <a:latin typeface="+mj-lt"/>
              </a:rPr>
              <a:t>tiene</a:t>
            </a:r>
            <a:r>
              <a:rPr lang="pt-BR" sz="16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+mj-lt"/>
              </a:rPr>
              <a:t>un</a:t>
            </a:r>
            <a:r>
              <a:rPr lang="pt-BR" sz="16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+mj-lt"/>
              </a:rPr>
              <a:t>plan</a:t>
            </a:r>
            <a:r>
              <a:rPr lang="pt-BR" sz="1600" dirty="0">
                <a:solidFill>
                  <a:srgbClr val="4E2783"/>
                </a:solidFill>
                <a:effectLst/>
                <a:latin typeface="+mj-lt"/>
              </a:rPr>
              <a:t> para ti </a:t>
            </a:r>
            <a:br>
              <a:rPr lang="pt-BR" sz="1600" dirty="0">
                <a:solidFill>
                  <a:srgbClr val="4E2783"/>
                </a:solidFill>
                <a:effectLst/>
                <a:latin typeface="+mj-lt"/>
              </a:rPr>
            </a:br>
            <a:endParaRPr lang="pt-BR" sz="1600" dirty="0">
              <a:solidFill>
                <a:srgbClr val="4E2783"/>
              </a:solidFill>
              <a:effectLst/>
              <a:latin typeface="+mj-lt"/>
            </a:endParaRPr>
          </a:p>
        </p:txBody>
      </p:sp>
      <p:sp>
        <p:nvSpPr>
          <p:cNvPr id="42" name="TextBox 6">
            <a:extLst>
              <a:ext uri="{FF2B5EF4-FFF2-40B4-BE49-F238E27FC236}">
                <a16:creationId xmlns:a16="http://schemas.microsoft.com/office/drawing/2014/main" id="{FAC3C943-AEFF-45AA-FF95-2A5DCBD4DE86}"/>
              </a:ext>
            </a:extLst>
          </p:cNvPr>
          <p:cNvSpPr txBox="1"/>
          <p:nvPr/>
        </p:nvSpPr>
        <p:spPr>
          <a:xfrm>
            <a:off x="9867440" y="3811037"/>
            <a:ext cx="893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dirty="0">
                <a:solidFill>
                  <a:srgbClr val="C3BBDC">
                    <a:alpha val="40000"/>
                  </a:srgbClr>
                </a:solidFill>
                <a:latin typeface="Footlight MT Light" panose="0204060206030A020304" pitchFamily="18" charset="77"/>
              </a:rPr>
              <a:t>5</a:t>
            </a:r>
          </a:p>
        </p:txBody>
      </p:sp>
      <p:sp>
        <p:nvSpPr>
          <p:cNvPr id="43" name="TextBox 7">
            <a:extLst>
              <a:ext uri="{FF2B5EF4-FFF2-40B4-BE49-F238E27FC236}">
                <a16:creationId xmlns:a16="http://schemas.microsoft.com/office/drawing/2014/main" id="{8BCE7F91-5F74-5A8E-D354-8E49A23F5F97}"/>
              </a:ext>
            </a:extLst>
          </p:cNvPr>
          <p:cNvSpPr txBox="1"/>
          <p:nvPr/>
        </p:nvSpPr>
        <p:spPr>
          <a:xfrm>
            <a:off x="9740079" y="5138171"/>
            <a:ext cx="1203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solidFill>
                  <a:srgbClr val="4E2783"/>
                </a:solidFill>
                <a:effectLst/>
                <a:latin typeface="+mj-lt"/>
              </a:rPr>
              <a:t>Eres una </a:t>
            </a:r>
            <a:r>
              <a:rPr lang="pt-BR" sz="1600" dirty="0" err="1">
                <a:solidFill>
                  <a:srgbClr val="4E2783"/>
                </a:solidFill>
                <a:effectLst/>
                <a:latin typeface="+mj-lt"/>
              </a:rPr>
              <a:t>estrella</a:t>
            </a:r>
            <a:endParaRPr lang="pt-BR" sz="1600" dirty="0">
              <a:solidFill>
                <a:srgbClr val="4E2783"/>
              </a:solidFill>
              <a:effectLst/>
              <a:latin typeface="+mj-lt"/>
            </a:endParaRPr>
          </a:p>
        </p:txBody>
      </p:sp>
      <p:pic>
        <p:nvPicPr>
          <p:cNvPr id="45" name="Gráfico 44" descr="Estrela com preenchimento sólido">
            <a:extLst>
              <a:ext uri="{FF2B5EF4-FFF2-40B4-BE49-F238E27FC236}">
                <a16:creationId xmlns:a16="http://schemas.microsoft.com/office/drawing/2014/main" id="{131AC490-6277-3AF7-13CB-CD7782014A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77713" y="2949474"/>
            <a:ext cx="521606" cy="521606"/>
          </a:xfrm>
          <a:prstGeom prst="rect">
            <a:avLst/>
          </a:prstGeom>
        </p:spPr>
      </p:pic>
      <p:pic>
        <p:nvPicPr>
          <p:cNvPr id="47" name="Gráfico 46" descr="Aspiração com preenchimento sólido">
            <a:extLst>
              <a:ext uri="{FF2B5EF4-FFF2-40B4-BE49-F238E27FC236}">
                <a16:creationId xmlns:a16="http://schemas.microsoft.com/office/drawing/2014/main" id="{A713F6D1-DBA5-6D6B-BB9D-9E105520DB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15854" y="2878428"/>
            <a:ext cx="721760" cy="721760"/>
          </a:xfrm>
          <a:prstGeom prst="rect">
            <a:avLst/>
          </a:prstGeom>
        </p:spPr>
      </p:pic>
      <p:pic>
        <p:nvPicPr>
          <p:cNvPr id="49" name="Gráfico 48" descr="Mulher encolhendo os ombros com preenchimento sólido">
            <a:extLst>
              <a:ext uri="{FF2B5EF4-FFF2-40B4-BE49-F238E27FC236}">
                <a16:creationId xmlns:a16="http://schemas.microsoft.com/office/drawing/2014/main" id="{21A88098-060C-2215-A455-692E5620B6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447388" y="2884680"/>
            <a:ext cx="668811" cy="668811"/>
          </a:xfrm>
          <a:prstGeom prst="rect">
            <a:avLst/>
          </a:prstGeom>
        </p:spPr>
      </p:pic>
      <p:pic>
        <p:nvPicPr>
          <p:cNvPr id="51" name="Gráfico 50" descr="Área de Transferência com preenchimento sólido">
            <a:extLst>
              <a:ext uri="{FF2B5EF4-FFF2-40B4-BE49-F238E27FC236}">
                <a16:creationId xmlns:a16="http://schemas.microsoft.com/office/drawing/2014/main" id="{C3D231A9-54DC-36D7-6FF4-CDC77F48BB9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960052" y="2862947"/>
            <a:ext cx="566053" cy="566053"/>
          </a:xfrm>
          <a:prstGeom prst="rect">
            <a:avLst/>
          </a:prstGeom>
        </p:spPr>
      </p:pic>
      <p:pic>
        <p:nvPicPr>
          <p:cNvPr id="53" name="Gráfico 52" descr="Perfil de mulher com preenchimento sólido">
            <a:extLst>
              <a:ext uri="{FF2B5EF4-FFF2-40B4-BE49-F238E27FC236}">
                <a16:creationId xmlns:a16="http://schemas.microsoft.com/office/drawing/2014/main" id="{39396655-F982-3BFE-D743-85D72FF797A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59275" y="2924844"/>
            <a:ext cx="489945" cy="48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87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787032" y="2126643"/>
            <a:ext cx="4933494" cy="200644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verdadero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–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divino –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comienza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sentido de valor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singularidad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tienes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relación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Cristo. 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298743" y="1343193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1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40439" y="3353938"/>
            <a:ext cx="2564066" cy="15583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800" dirty="0" err="1">
                <a:solidFill>
                  <a:srgbClr val="4E2783"/>
                </a:solidFill>
                <a:effectLst/>
                <a:latin typeface="+mj-lt"/>
              </a:rPr>
              <a:t>Encuentra</a:t>
            </a:r>
            <a:r>
              <a:rPr lang="pt-BR" sz="28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+mj-lt"/>
              </a:rPr>
              <a:t>el</a:t>
            </a:r>
            <a:r>
              <a:rPr lang="pt-BR" sz="28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+mj-lt"/>
              </a:rPr>
              <a:t>verdadero</a:t>
            </a:r>
            <a:r>
              <a:rPr lang="pt-BR" sz="28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+mj-lt"/>
              </a:rPr>
              <a:t>éxito</a:t>
            </a:r>
            <a:endParaRPr lang="pt-BR" sz="2800" dirty="0">
              <a:solidFill>
                <a:srgbClr val="4E2783"/>
              </a:solidFill>
              <a:effectLst/>
              <a:latin typeface="+mj-lt"/>
            </a:endParaRP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947" y="4709499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742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406946" y="1508085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2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81110" y="3908742"/>
            <a:ext cx="2564066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>
                <a:solidFill>
                  <a:srgbClr val="4E2783"/>
                </a:solidFill>
                <a:latin typeface="+mj-lt"/>
                <a:ea typeface="Open Sans Condensed Condensed Light" pitchFamily="2" charset="0"/>
                <a:cs typeface="Open Sans Condensed Condensed Light" pitchFamily="2" charset="0"/>
              </a:rPr>
              <a:t>Eres especial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905" y="4869759"/>
            <a:ext cx="1714714" cy="1151674"/>
          </a:xfrm>
          <a:prstGeom prst="rect">
            <a:avLst/>
          </a:prstGeom>
          <a:ln>
            <a:noFill/>
          </a:ln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AE6FD-E631-E671-FBDA-E6D2F06725CF}"/>
              </a:ext>
            </a:extLst>
          </p:cNvPr>
          <p:cNvSpPr txBox="1">
            <a:spLocks/>
          </p:cNvSpPr>
          <p:nvPr/>
        </p:nvSpPr>
        <p:spPr>
          <a:xfrm>
            <a:off x="5417395" y="1208985"/>
            <a:ext cx="5825312" cy="31915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Cuando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aún</a:t>
            </a:r>
            <a:r>
              <a:rPr lang="pt-BR" sz="2000" dirty="0">
                <a:solidFill>
                  <a:srgbClr val="4E2783"/>
                </a:solidFill>
                <a:effectLst/>
              </a:rPr>
              <a:t> eras una célula microscópica, Dios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ensambló</a:t>
            </a:r>
            <a:r>
              <a:rPr lang="pt-BR" sz="2000" dirty="0">
                <a:solidFill>
                  <a:srgbClr val="4E2783"/>
                </a:solidFill>
                <a:effectLst/>
              </a:rPr>
              <a:t> tu ADN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alineó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tus</a:t>
            </a:r>
            <a:r>
              <a:rPr lang="pt-BR" sz="2000" dirty="0">
                <a:solidFill>
                  <a:srgbClr val="4E2783"/>
                </a:solidFill>
                <a:effectLst/>
              </a:rPr>
              <a:t> genes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cromosomas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para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convertirte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persona especial que eres.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siete</a:t>
            </a:r>
            <a:r>
              <a:rPr lang="pt-BR" sz="2000" dirty="0">
                <a:solidFill>
                  <a:srgbClr val="4E2783"/>
                </a:solidFill>
                <a:effectLst/>
              </a:rPr>
              <a:t> mil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millones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personas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viven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planeta Tierra,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ninguna</a:t>
            </a:r>
            <a:r>
              <a:rPr lang="pt-BR" sz="2000" dirty="0">
                <a:solidFill>
                  <a:srgbClr val="4E2783"/>
                </a:solidFill>
                <a:effectLst/>
              </a:rPr>
              <a:t> es como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tú</a:t>
            </a:r>
            <a:r>
              <a:rPr lang="pt-BR" sz="2000" dirty="0">
                <a:solidFill>
                  <a:srgbClr val="4E2783"/>
                </a:solidFill>
                <a:effectLst/>
              </a:rPr>
              <a:t>. 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Lee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Salmo 139:13-16 </a:t>
            </a:r>
          </a:p>
        </p:txBody>
      </p:sp>
    </p:spTree>
    <p:extLst>
      <p:ext uri="{BB962C8B-B14F-4D97-AF65-F5344CB8AC3E}">
        <p14:creationId xmlns:p14="http://schemas.microsoft.com/office/powerpoint/2010/main" val="6201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370077" y="1508085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3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40439" y="3428999"/>
            <a:ext cx="2695255" cy="126724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3200" dirty="0" err="1">
                <a:solidFill>
                  <a:srgbClr val="4E2783"/>
                </a:solidFill>
                <a:effectLst/>
                <a:latin typeface="+mj-lt"/>
              </a:rPr>
              <a:t>Jesús</a:t>
            </a:r>
            <a:r>
              <a:rPr lang="pt-BR" sz="32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3200" dirty="0" err="1">
                <a:solidFill>
                  <a:srgbClr val="4E2783"/>
                </a:solidFill>
                <a:effectLst/>
                <a:latin typeface="+mj-lt"/>
              </a:rPr>
              <a:t>garantizó</a:t>
            </a:r>
            <a:r>
              <a:rPr lang="pt-BR" sz="3200" dirty="0">
                <a:solidFill>
                  <a:srgbClr val="4E2783"/>
                </a:solidFill>
                <a:effectLst/>
                <a:latin typeface="+mj-lt"/>
              </a:rPr>
              <a:t> tu </a:t>
            </a:r>
            <a:r>
              <a:rPr lang="pt-BR" sz="3200" dirty="0" err="1">
                <a:solidFill>
                  <a:srgbClr val="4E2783"/>
                </a:solidFill>
                <a:effectLst/>
                <a:latin typeface="+mj-lt"/>
              </a:rPr>
              <a:t>éxito</a:t>
            </a:r>
            <a:r>
              <a:rPr lang="pt-BR" sz="3200" dirty="0">
                <a:solidFill>
                  <a:srgbClr val="4E2783"/>
                </a:solidFill>
                <a:effectLst/>
                <a:latin typeface="+mj-lt"/>
              </a:rPr>
              <a:t> 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947" y="4696247"/>
            <a:ext cx="1714714" cy="1151674"/>
          </a:xfrm>
          <a:prstGeom prst="rect">
            <a:avLst/>
          </a:prstGeom>
          <a:ln>
            <a:noFill/>
          </a:ln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24305EB-B357-CF58-67BA-5070B9ACEA97}"/>
              </a:ext>
            </a:extLst>
          </p:cNvPr>
          <p:cNvSpPr txBox="1">
            <a:spLocks/>
          </p:cNvSpPr>
          <p:nvPr/>
        </p:nvSpPr>
        <p:spPr>
          <a:xfrm>
            <a:off x="5454257" y="1595223"/>
            <a:ext cx="5762846" cy="291118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muerte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Jesús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cruz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garantizó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tu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éxito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  Por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sacrificio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Cristo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hizo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riqueza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universo 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tuya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Ahora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eres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hija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Rey,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hija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Dios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mismo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“Todo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puedo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Cristo que me fortalece”, está escrito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Filipenses 4:13. </a:t>
            </a:r>
          </a:p>
        </p:txBody>
      </p:sp>
    </p:spTree>
    <p:extLst>
      <p:ext uri="{BB962C8B-B14F-4D97-AF65-F5344CB8AC3E}">
        <p14:creationId xmlns:p14="http://schemas.microsoft.com/office/powerpoint/2010/main" val="52834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256347" y="1508085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4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40439" y="3353937"/>
            <a:ext cx="2564066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3200" dirty="0">
                <a:solidFill>
                  <a:srgbClr val="4E2783"/>
                </a:solidFill>
                <a:effectLst/>
                <a:latin typeface="+mj-lt"/>
              </a:rPr>
              <a:t>Dios </a:t>
            </a:r>
            <a:r>
              <a:rPr lang="pt-BR" sz="3200" dirty="0" err="1">
                <a:solidFill>
                  <a:srgbClr val="4E2783"/>
                </a:solidFill>
                <a:effectLst/>
                <a:latin typeface="+mj-lt"/>
              </a:rPr>
              <a:t>tiene</a:t>
            </a:r>
            <a:r>
              <a:rPr lang="pt-BR" sz="32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3200" dirty="0" err="1">
                <a:solidFill>
                  <a:srgbClr val="4E2783"/>
                </a:solidFill>
                <a:effectLst/>
                <a:latin typeface="+mj-lt"/>
              </a:rPr>
              <a:t>un</a:t>
            </a:r>
            <a:r>
              <a:rPr lang="pt-BR" sz="3200" dirty="0">
                <a:solidFill>
                  <a:srgbClr val="4E2783"/>
                </a:solidFill>
                <a:effectLst/>
                <a:latin typeface="+mj-lt"/>
              </a:rPr>
              <a:t> </a:t>
            </a:r>
            <a:r>
              <a:rPr lang="pt-BR" sz="3200" dirty="0" err="1">
                <a:solidFill>
                  <a:srgbClr val="4E2783"/>
                </a:solidFill>
                <a:effectLst/>
                <a:latin typeface="+mj-lt"/>
              </a:rPr>
              <a:t>plan</a:t>
            </a:r>
            <a:r>
              <a:rPr lang="pt-BR" sz="3200" dirty="0">
                <a:solidFill>
                  <a:srgbClr val="4E2783"/>
                </a:solidFill>
                <a:effectLst/>
                <a:latin typeface="+mj-lt"/>
              </a:rPr>
              <a:t> para ti </a:t>
            </a:r>
            <a:br>
              <a:rPr lang="pt-BR" sz="3200" dirty="0">
                <a:solidFill>
                  <a:srgbClr val="4E2783"/>
                </a:solidFill>
                <a:effectLst/>
                <a:latin typeface="+mj-lt"/>
              </a:rPr>
            </a:br>
            <a:endParaRPr lang="pt-BR" sz="3200" dirty="0">
              <a:solidFill>
                <a:srgbClr val="4E2783"/>
              </a:solidFill>
              <a:effectLst/>
              <a:latin typeface="+mj-lt"/>
            </a:endParaRP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947" y="4696247"/>
            <a:ext cx="1714714" cy="1151674"/>
          </a:xfrm>
          <a:prstGeom prst="rect">
            <a:avLst/>
          </a:prstGeom>
          <a:ln>
            <a:noFill/>
          </a:ln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69B83-B24B-2D0B-448F-6C8E2F38B72A}"/>
              </a:ext>
            </a:extLst>
          </p:cNvPr>
          <p:cNvSpPr txBox="1">
            <a:spLocks/>
          </p:cNvSpPr>
          <p:nvPr/>
        </p:nvSpPr>
        <p:spPr>
          <a:xfrm>
            <a:off x="5399589" y="1716697"/>
            <a:ext cx="5613138" cy="21920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“Tan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ciertamente</a:t>
            </a:r>
            <a:r>
              <a:rPr lang="pt-BR" sz="2000" dirty="0">
                <a:solidFill>
                  <a:srgbClr val="4E2783"/>
                </a:solidFill>
                <a:effectLst/>
              </a:rPr>
              <a:t> como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un</a:t>
            </a:r>
            <a:r>
              <a:rPr lang="pt-BR" sz="2000" dirty="0">
                <a:solidFill>
                  <a:srgbClr val="4E2783"/>
                </a:solidFill>
                <a:effectLst/>
              </a:rPr>
              <a:t> lugar preparado para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nosotros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mansiones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celestiales</a:t>
            </a:r>
            <a:r>
              <a:rPr lang="pt-BR" sz="2000" dirty="0">
                <a:solidFill>
                  <a:srgbClr val="4E2783"/>
                </a:solidFill>
                <a:effectLst/>
              </a:rPr>
              <a:t>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hay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un</a:t>
            </a:r>
            <a:r>
              <a:rPr lang="pt-BR" sz="2000" dirty="0">
                <a:solidFill>
                  <a:srgbClr val="4E2783"/>
                </a:solidFill>
                <a:effectLst/>
              </a:rPr>
              <a:t> lugar designado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tierra</a:t>
            </a:r>
            <a:r>
              <a:rPr lang="pt-BR" sz="2000" dirty="0">
                <a:solidFill>
                  <a:srgbClr val="4E2783"/>
                </a:solidFill>
                <a:effectLst/>
              </a:rPr>
              <a:t> donde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hemos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trabajar</a:t>
            </a:r>
            <a:r>
              <a:rPr lang="pt-BR" sz="2000" dirty="0">
                <a:solidFill>
                  <a:srgbClr val="4E2783"/>
                </a:solidFill>
                <a:effectLst/>
              </a:rPr>
              <a:t> para Dios.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(Elena de White, </a:t>
            </a:r>
            <a:r>
              <a:rPr lang="pt-BR" sz="2000" i="1" dirty="0" err="1">
                <a:solidFill>
                  <a:srgbClr val="4E2783"/>
                </a:solidFill>
                <a:effectLst/>
              </a:rPr>
              <a:t>Palabras</a:t>
            </a:r>
            <a:r>
              <a:rPr lang="pt-BR" sz="2000" i="1" dirty="0">
                <a:solidFill>
                  <a:srgbClr val="4E2783"/>
                </a:solidFill>
                <a:effectLst/>
              </a:rPr>
              <a:t> de vida </a:t>
            </a:r>
            <a:r>
              <a:rPr lang="pt-BR" sz="2000" i="1" dirty="0" err="1">
                <a:solidFill>
                  <a:srgbClr val="4E2783"/>
                </a:solidFill>
                <a:effectLst/>
              </a:rPr>
              <a:t>del</a:t>
            </a:r>
            <a:r>
              <a:rPr lang="pt-BR" sz="2000" i="1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i="1" dirty="0" err="1">
                <a:solidFill>
                  <a:srgbClr val="4E2783"/>
                </a:solidFill>
                <a:effectLst/>
              </a:rPr>
              <a:t>gran</a:t>
            </a:r>
            <a:r>
              <a:rPr lang="pt-BR" sz="2000" i="1" dirty="0">
                <a:solidFill>
                  <a:srgbClr val="4E2783"/>
                </a:solidFill>
                <a:effectLst/>
              </a:rPr>
              <a:t> Maestro</a:t>
            </a:r>
            <a:r>
              <a:rPr lang="pt-BR" sz="2000" dirty="0">
                <a:solidFill>
                  <a:srgbClr val="4E2783"/>
                </a:solidFill>
                <a:effectLst/>
              </a:rPr>
              <a:t>, p. 262)</a:t>
            </a:r>
          </a:p>
        </p:txBody>
      </p:sp>
    </p:spTree>
    <p:extLst>
      <p:ext uri="{BB962C8B-B14F-4D97-AF65-F5344CB8AC3E}">
        <p14:creationId xmlns:p14="http://schemas.microsoft.com/office/powerpoint/2010/main" val="282941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0CCDAD1C-ED82-4F6B-A716-A94B75322FDA}"/>
</file>

<file path=customXml/itemProps2.xml><?xml version="1.0" encoding="utf-8"?>
<ds:datastoreItem xmlns:ds="http://schemas.openxmlformats.org/officeDocument/2006/customXml" ds:itemID="{28F1C6FD-B57A-4CFD-82DF-F859DC02DC8D}"/>
</file>

<file path=customXml/itemProps3.xml><?xml version="1.0" encoding="utf-8"?>
<ds:datastoreItem xmlns:ds="http://schemas.openxmlformats.org/officeDocument/2006/customXml" ds:itemID="{77704273-7F73-4A39-9627-5E3AF4E49072}"/>
</file>

<file path=docProps/app.xml><?xml version="1.0" encoding="utf-8"?>
<Properties xmlns="http://schemas.openxmlformats.org/officeDocument/2006/extended-properties" xmlns:vt="http://schemas.openxmlformats.org/officeDocument/2006/docPropsVTypes">
  <TotalTime>8051</TotalTime>
  <Words>713</Words>
  <Application>Microsoft Macintosh PowerPoint</Application>
  <PresentationFormat>Widescreen</PresentationFormat>
  <Paragraphs>68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2" baseType="lpstr">
      <vt:lpstr>Footlight MT Light</vt:lpstr>
      <vt:lpstr>Calibri</vt:lpstr>
      <vt:lpstr>Arial</vt:lpstr>
      <vt:lpstr>Constantia</vt:lpstr>
      <vt:lpstr>Nickainley Normal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83</cp:revision>
  <dcterms:created xsi:type="dcterms:W3CDTF">2019-05-05T15:23:12Z</dcterms:created>
  <dcterms:modified xsi:type="dcterms:W3CDTF">2022-09-25T22:40:33Z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